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8" r:id="rId23"/>
    <p:sldId id="278" r:id="rId24"/>
    <p:sldId id="279" r:id="rId25"/>
    <p:sldId id="274" r:id="rId26"/>
    <p:sldId id="276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608" y="-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nnifer\Downloads\RASCAL_Mass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spPr>
            <a:ln>
              <a:solidFill>
                <a:schemeClr val="tx1"/>
              </a:solidFill>
            </a:ln>
          </c:spPr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13%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35%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757799451204964"/>
          <c:y val="0.42440055162596202"/>
          <c:w val="0.21556519923645909"/>
          <c:h val="0.31818519507095511"/>
        </c:manualLayout>
      </c:layout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147571562979569E-2"/>
          <c:y val="3.3613445378151259E-2"/>
          <c:w val="0.58046346484229183"/>
          <c:h val="0.93837535014005602"/>
        </c:manualLayout>
      </c:layout>
      <c:pieChart>
        <c:varyColors val="1"/>
        <c:ser>
          <c:idx val="0"/>
          <c:order val="0"/>
          <c:spPr>
            <a:ln>
              <a:solidFill>
                <a:sysClr val="windowText" lastClr="000000"/>
              </a:solidFill>
            </a:ln>
          </c:spPr>
          <c:dLbls>
            <c:dLbl>
              <c:idx val="0"/>
              <c:layout>
                <c:manualLayout>
                  <c:x val="-8.4793609830876276E-2"/>
                  <c:y val="0.1359847876158337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25.7%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0107528320011148"/>
                  <c:y val="-9.3661149499169746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20.7%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6.9789043291292969E-3"/>
                  <c:y val="-6.268680700626694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8.1%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8.5842389681362541E-2"/>
                  <c:y val="-3.2607531201456895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38%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5.0056646243741225E-2"/>
                  <c:y val="8.335395575553056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2.5%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2.5551989443191668E-2"/>
                  <c:y val="5.1653543307086609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[RASCAL_MassBudget.xlsx]Sheet2!$A$2:$A$7</c:f>
              <c:strCache>
                <c:ptCount val="6"/>
                <c:pt idx="0">
                  <c:v>Structures</c:v>
                </c:pt>
                <c:pt idx="1">
                  <c:v>Communications, Power, CDH</c:v>
                </c:pt>
                <c:pt idx="2">
                  <c:v>Payload</c:v>
                </c:pt>
                <c:pt idx="3">
                  <c:v>ADC</c:v>
                </c:pt>
                <c:pt idx="4">
                  <c:v>Glue and Kapton</c:v>
                </c:pt>
                <c:pt idx="5">
                  <c:v>Unforseen Circumstances</c:v>
                </c:pt>
              </c:strCache>
            </c:strRef>
          </c:cat>
          <c:val>
            <c:numRef>
              <c:f>[RASCAL_MassBudget.xlsx]Sheet2!$B$2:$B$7</c:f>
              <c:numCache>
                <c:formatCode>General</c:formatCode>
                <c:ptCount val="6"/>
                <c:pt idx="0">
                  <c:v>1029.3420000000001</c:v>
                </c:pt>
                <c:pt idx="1">
                  <c:v>829.3</c:v>
                </c:pt>
                <c:pt idx="2">
                  <c:v>322.04000000000002</c:v>
                </c:pt>
                <c:pt idx="3">
                  <c:v>1519.318</c:v>
                </c:pt>
                <c:pt idx="4">
                  <c:v>100</c:v>
                </c:pt>
                <c:pt idx="5">
                  <c:v>200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9573980429827"/>
          <c:y val="7.0796460176991149E-2"/>
          <c:w val="0.3293759767666411"/>
          <c:h val="0.83185840707964598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2484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4495800" cy="2620398"/>
          </a:xfrm>
          <a:prstGeom prst="rect">
            <a:avLst/>
          </a:prstGeom>
        </p:spPr>
      </p:pic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5" y="2438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895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941126"/>
              </p:ext>
            </p:extLst>
          </p:nvPr>
        </p:nvGraphicFramePr>
        <p:xfrm>
          <a:off x="457200" y="1371600"/>
          <a:ext cx="6705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Structure Mass 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410199"/>
            <a:ext cx="8229600" cy="117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Total Allotted Mass: 4,000 g</a:t>
            </a:r>
          </a:p>
          <a:p>
            <a:pPr marL="0" indent="0">
              <a:buNone/>
            </a:pPr>
            <a:r>
              <a:rPr lang="en-US" sz="1800" dirty="0"/>
              <a:t>The ADC subsystem is allotted about 1.5 kg to develop the nutation damping system that will meet mission requirements.</a:t>
            </a:r>
          </a:p>
          <a:p>
            <a:pPr marL="0" indent="0">
              <a:buNone/>
            </a:pPr>
            <a:endParaRPr lang="en-US" sz="2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2168"/>
              </p:ext>
            </p:extLst>
          </p:nvPr>
        </p:nvGraphicFramePr>
        <p:xfrm>
          <a:off x="1295400" y="1143000"/>
          <a:ext cx="7100888" cy="43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6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303294" y="1164716"/>
            <a:ext cx="5620023" cy="5235985"/>
            <a:chOff x="-918" y="777040"/>
            <a:chExt cx="6920851" cy="5900236"/>
          </a:xfrm>
        </p:grpSpPr>
        <p:grpSp>
          <p:nvGrpSpPr>
            <p:cNvPr id="62" name="Group 61"/>
            <p:cNvGrpSpPr/>
            <p:nvPr/>
          </p:nvGrpSpPr>
          <p:grpSpPr>
            <a:xfrm>
              <a:off x="3043135" y="1532614"/>
              <a:ext cx="3876798" cy="4217191"/>
              <a:chOff x="2767784" y="1272120"/>
              <a:chExt cx="3876798" cy="421719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50462" y="1272120"/>
                <a:ext cx="3194120" cy="4217191"/>
                <a:chOff x="4553703" y="1758172"/>
                <a:chExt cx="3194120" cy="4217191"/>
              </a:xfrm>
            </p:grpSpPr>
            <p:sp>
              <p:nvSpPr>
                <p:cNvPr id="104" name="TextBox 62"/>
                <p:cNvSpPr txBox="1"/>
                <p:nvPr/>
              </p:nvSpPr>
              <p:spPr>
                <a:xfrm>
                  <a:off x="6242645" y="2481217"/>
                  <a:ext cx="1505178" cy="728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Separation Port</a:t>
                  </a:r>
                  <a:endParaRPr lang="en-US" dirty="0"/>
                </a:p>
              </p:txBody>
            </p:sp>
            <p:sp>
              <p:nvSpPr>
                <p:cNvPr id="105" name="TextBox 63"/>
                <p:cNvSpPr txBox="1"/>
                <p:nvPr/>
              </p:nvSpPr>
              <p:spPr>
                <a:xfrm>
                  <a:off x="4553703" y="5606031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sp>
              <p:nvSpPr>
                <p:cNvPr id="106" name="TextBox 60"/>
                <p:cNvSpPr txBox="1"/>
                <p:nvPr/>
              </p:nvSpPr>
              <p:spPr>
                <a:xfrm>
                  <a:off x="4553703" y="1758172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grpSp>
              <p:nvGrpSpPr>
                <p:cNvPr id="107" name="Group 106"/>
                <p:cNvGrpSpPr/>
                <p:nvPr/>
              </p:nvGrpSpPr>
              <p:grpSpPr>
                <a:xfrm>
                  <a:off x="4769856" y="2525340"/>
                  <a:ext cx="1463040" cy="2913846"/>
                  <a:chOff x="4393637" y="1758172"/>
                  <a:chExt cx="1463040" cy="2913846"/>
                </a:xfrm>
              </p:grpSpPr>
              <p:sp>
                <p:nvSpPr>
                  <p:cNvPr id="111" name="Rectangle 110"/>
                  <p:cNvSpPr>
                    <a:spLocks noChangeAspect="1"/>
                  </p:cNvSpPr>
                  <p:nvPr/>
                </p:nvSpPr>
                <p:spPr>
                  <a:xfrm>
                    <a:off x="4765964" y="1758172"/>
                    <a:ext cx="731520" cy="18288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>
                    <a:spLocks/>
                  </p:cNvSpPr>
                  <p:nvPr/>
                </p:nvSpPr>
                <p:spPr>
                  <a:xfrm>
                    <a:off x="4765964" y="1941052"/>
                    <a:ext cx="731520" cy="2743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113" name="Group 112"/>
                  <p:cNvGrpSpPr>
                    <a:grpSpLocks noChangeAspect="1"/>
                  </p:cNvGrpSpPr>
                  <p:nvPr/>
                </p:nvGrpSpPr>
                <p:grpSpPr>
                  <a:xfrm>
                    <a:off x="4600461" y="1947892"/>
                    <a:ext cx="1081496" cy="2603284"/>
                    <a:chOff x="1696937" y="2306055"/>
                    <a:chExt cx="608130" cy="1463840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1696937" y="2687053"/>
                      <a:ext cx="608130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Equal 117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4" name="Rectangle 113"/>
                  <p:cNvSpPr>
                    <a:spLocks noChangeAspect="1"/>
                  </p:cNvSpPr>
                  <p:nvPr/>
                </p:nvSpPr>
                <p:spPr>
                  <a:xfrm>
                    <a:off x="4393637" y="3208978"/>
                    <a:ext cx="1463040" cy="14630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xtBox 61"/>
                  <p:cNvSpPr txBox="1"/>
                  <p:nvPr/>
                </p:nvSpPr>
                <p:spPr>
                  <a:xfrm>
                    <a:off x="4593527" y="2738925"/>
                    <a:ext cx="1088430" cy="3641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500" dirty="0" smtClean="0"/>
                      <a:t>Solenoid</a:t>
                    </a:r>
                    <a:endParaRPr lang="en-US" sz="1500" dirty="0"/>
                  </a:p>
                </p:txBody>
              </p:sp>
            </p:grpSp>
            <p:cxnSp>
              <p:nvCxnSpPr>
                <p:cNvPr id="108" name="Straight Arrow Connector 107"/>
                <p:cNvCxnSpPr>
                  <a:stCxn id="106" idx="2"/>
                  <a:endCxn id="111" idx="0"/>
                </p:cNvCxnSpPr>
                <p:nvPr/>
              </p:nvCxnSpPr>
              <p:spPr>
                <a:xfrm rot="16200000" flipH="1">
                  <a:off x="5308628" y="2326025"/>
                  <a:ext cx="397836" cy="7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05" idx="0"/>
                </p:cNvCxnSpPr>
                <p:nvPr/>
              </p:nvCxnSpPr>
              <p:spPr>
                <a:xfrm rot="5400000" flipH="1" flipV="1">
                  <a:off x="5156029" y="5253321"/>
                  <a:ext cx="703831" cy="159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>
                  <a:stCxn id="104" idx="1"/>
                  <a:endCxn id="112" idx="3"/>
                </p:cNvCxnSpPr>
                <p:nvPr/>
              </p:nvCxnSpPr>
              <p:spPr>
                <a:xfrm flipH="1">
                  <a:off x="5873702" y="2845380"/>
                  <a:ext cx="368943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0"/>
              <p:cNvSpPr txBox="1"/>
              <p:nvPr/>
            </p:nvSpPr>
            <p:spPr>
              <a:xfrm>
                <a:off x="2767784" y="2538825"/>
                <a:ext cx="775385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Spring</a:t>
                </a:r>
              </a:p>
            </p:txBody>
          </p:sp>
          <p:cxnSp>
            <p:nvCxnSpPr>
              <p:cNvPr id="103" name="Straight Arrow Connector 102"/>
              <p:cNvCxnSpPr>
                <a:endCxn id="118" idx="4"/>
              </p:cNvCxnSpPr>
              <p:nvPr/>
            </p:nvCxnSpPr>
            <p:spPr>
              <a:xfrm>
                <a:off x="3666615" y="2779618"/>
                <a:ext cx="4349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-918" y="777040"/>
              <a:ext cx="2340179" cy="5900236"/>
              <a:chOff x="4715" y="774700"/>
              <a:chExt cx="2340179" cy="590023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65276" y="1188536"/>
                <a:ext cx="1828800" cy="5486400"/>
                <a:chOff x="165276" y="1188536"/>
                <a:chExt cx="1828800" cy="548640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165276" y="1188536"/>
                  <a:ext cx="1828800" cy="5486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93" name="Group 9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Equal 9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4" name="Rectangle 9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95" name="Straight Connector 9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>
                    <a:stCxn id="94" idx="2"/>
                    <a:endCxn id="79" idx="0"/>
                  </p:cNvCxnSpPr>
                  <p:nvPr/>
                </p:nvCxnSpPr>
                <p:spPr>
                  <a:xfrm rot="16200000" flipH="1">
                    <a:off x="375469" y="2889037"/>
                    <a:ext cx="136091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83" name="Group 8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Equal 8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4" name="Rectangle 8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85" name="Straight Connector 8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>
                    <a:stCxn id="84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ectangle 78"/>
                <p:cNvSpPr/>
                <p:nvPr/>
              </p:nvSpPr>
              <p:spPr>
                <a:xfrm>
                  <a:off x="624124" y="3569494"/>
                  <a:ext cx="914400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TextBox 84"/>
                <p:cNvSpPr txBox="1"/>
                <p:nvPr/>
              </p:nvSpPr>
              <p:spPr>
                <a:xfrm>
                  <a:off x="448744" y="3748901"/>
                  <a:ext cx="1218605" cy="520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71" name="TextBox 117"/>
              <p:cNvSpPr txBox="1"/>
              <p:nvPr/>
            </p:nvSpPr>
            <p:spPr>
              <a:xfrm>
                <a:off x="4715" y="774700"/>
                <a:ext cx="2340179" cy="41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438866" y="1272120"/>
              <a:ext cx="1222850" cy="1155290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6"/>
            </p:cNvCxnSpPr>
            <p:nvPr/>
          </p:nvCxnSpPr>
          <p:spPr>
            <a:xfrm>
              <a:off x="1661716" y="1849766"/>
              <a:ext cx="1330539" cy="3109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46101" y="5410477"/>
              <a:ext cx="1222850" cy="115295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6" idx="6"/>
            </p:cNvCxnSpPr>
            <p:nvPr/>
          </p:nvCxnSpPr>
          <p:spPr>
            <a:xfrm flipV="1">
              <a:off x="1668951" y="4894938"/>
              <a:ext cx="1330539" cy="1092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9"/>
            <p:cNvSpPr txBox="1"/>
            <p:nvPr/>
          </p:nvSpPr>
          <p:spPr>
            <a:xfrm>
              <a:off x="2992255" y="5986953"/>
              <a:ext cx="3810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Magnified View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2255" y="1146197"/>
              <a:ext cx="3810000" cy="521008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5181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the slew rate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00"/>
          <a:stretch/>
        </p:blipFill>
        <p:spPr bwMode="auto">
          <a:xfrm>
            <a:off x="6477000" y="2819400"/>
            <a:ext cx="2190750" cy="16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SDC1007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37283" r="31477" b="15210"/>
          <a:stretch/>
        </p:blipFill>
        <p:spPr bwMode="auto">
          <a:xfrm>
            <a:off x="3962400" y="4343400"/>
            <a:ext cx="2113910" cy="194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16831"/>
              </p:ext>
            </p:extLst>
          </p:nvPr>
        </p:nvGraphicFramePr>
        <p:xfrm>
          <a:off x="685800" y="3505200"/>
          <a:ext cx="2616201" cy="208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557"/>
                <a:gridCol w="551037"/>
                <a:gridCol w="279607"/>
              </a:tblGrid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Torque Sources</a:t>
                      </a: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Torque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Gravity Gradient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5.88E-07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Solar Radiation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7.22E-09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Aerodynamic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1.09E-06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Magnetic Dipole Requirement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</a:t>
                      </a:r>
                      <a:r>
                        <a:rPr lang="en-US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885</TotalTime>
  <Words>921</Words>
  <Application>Microsoft Office PowerPoint</Application>
  <PresentationFormat>On-screen Show (4:3)</PresentationFormat>
  <Paragraphs>378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Separation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66</cp:revision>
  <dcterms:created xsi:type="dcterms:W3CDTF">2014-04-22T17:22:59Z</dcterms:created>
  <dcterms:modified xsi:type="dcterms:W3CDTF">2014-04-29T05:30:46Z</dcterms:modified>
</cp:coreProperties>
</file>